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58" r:id="rId6"/>
    <p:sldId id="265" r:id="rId7"/>
    <p:sldId id="260" r:id="rId8"/>
    <p:sldId id="262" r:id="rId9"/>
    <p:sldId id="261" r:id="rId10"/>
    <p:sldId id="266" r:id="rId11"/>
    <p:sldId id="273" r:id="rId12"/>
    <p:sldId id="267" r:id="rId13"/>
    <p:sldId id="272" r:id="rId14"/>
    <p:sldId id="278" r:id="rId15"/>
    <p:sldId id="268" r:id="rId16"/>
    <p:sldId id="269" r:id="rId17"/>
    <p:sldId id="270" r:id="rId18"/>
    <p:sldId id="271" r:id="rId19"/>
    <p:sldId id="274" r:id="rId20"/>
    <p:sldId id="275" r:id="rId21"/>
    <p:sldId id="276" r:id="rId22"/>
    <p:sldId id="277"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714" y="72"/>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0D74E0-7ADE-48BD-B172-F82877F95B98}"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0A41D-DF46-4109-8230-38B94C963E9B}" type="slidenum">
              <a:rPr lang="en-US" smtClean="0"/>
              <a:t>‹#›</a:t>
            </a:fld>
            <a:endParaRPr lang="en-US"/>
          </a:p>
        </p:txBody>
      </p:sp>
    </p:spTree>
    <p:extLst>
      <p:ext uri="{BB962C8B-B14F-4D97-AF65-F5344CB8AC3E}">
        <p14:creationId xmlns:p14="http://schemas.microsoft.com/office/powerpoint/2010/main" val="803896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D74E0-7ADE-48BD-B172-F82877F95B98}"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0A41D-DF46-4109-8230-38B94C963E9B}" type="slidenum">
              <a:rPr lang="en-US" smtClean="0"/>
              <a:t>‹#›</a:t>
            </a:fld>
            <a:endParaRPr lang="en-US"/>
          </a:p>
        </p:txBody>
      </p:sp>
    </p:spTree>
    <p:extLst>
      <p:ext uri="{BB962C8B-B14F-4D97-AF65-F5344CB8AC3E}">
        <p14:creationId xmlns:p14="http://schemas.microsoft.com/office/powerpoint/2010/main" val="153175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D74E0-7ADE-48BD-B172-F82877F95B98}"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0A41D-DF46-4109-8230-38B94C963E9B}" type="slidenum">
              <a:rPr lang="en-US" smtClean="0"/>
              <a:t>‹#›</a:t>
            </a:fld>
            <a:endParaRPr lang="en-US"/>
          </a:p>
        </p:txBody>
      </p:sp>
    </p:spTree>
    <p:extLst>
      <p:ext uri="{BB962C8B-B14F-4D97-AF65-F5344CB8AC3E}">
        <p14:creationId xmlns:p14="http://schemas.microsoft.com/office/powerpoint/2010/main" val="232537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D74E0-7ADE-48BD-B172-F82877F95B98}"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0A41D-DF46-4109-8230-38B94C963E9B}" type="slidenum">
              <a:rPr lang="en-US" smtClean="0"/>
              <a:t>‹#›</a:t>
            </a:fld>
            <a:endParaRPr lang="en-US"/>
          </a:p>
        </p:txBody>
      </p:sp>
    </p:spTree>
    <p:extLst>
      <p:ext uri="{BB962C8B-B14F-4D97-AF65-F5344CB8AC3E}">
        <p14:creationId xmlns:p14="http://schemas.microsoft.com/office/powerpoint/2010/main" val="166985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0D74E0-7ADE-48BD-B172-F82877F95B98}"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0A41D-DF46-4109-8230-38B94C963E9B}" type="slidenum">
              <a:rPr lang="en-US" smtClean="0"/>
              <a:t>‹#›</a:t>
            </a:fld>
            <a:endParaRPr lang="en-US"/>
          </a:p>
        </p:txBody>
      </p:sp>
    </p:spTree>
    <p:extLst>
      <p:ext uri="{BB962C8B-B14F-4D97-AF65-F5344CB8AC3E}">
        <p14:creationId xmlns:p14="http://schemas.microsoft.com/office/powerpoint/2010/main" val="248325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0D74E0-7ADE-48BD-B172-F82877F95B98}" type="datetimeFigureOut">
              <a:rPr lang="en-US" smtClean="0"/>
              <a:t>11/23/2019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0A41D-DF46-4109-8230-38B94C963E9B}" type="slidenum">
              <a:rPr lang="en-US" smtClean="0"/>
              <a:t>‹#›</a:t>
            </a:fld>
            <a:endParaRPr lang="en-US"/>
          </a:p>
        </p:txBody>
      </p:sp>
    </p:spTree>
    <p:extLst>
      <p:ext uri="{BB962C8B-B14F-4D97-AF65-F5344CB8AC3E}">
        <p14:creationId xmlns:p14="http://schemas.microsoft.com/office/powerpoint/2010/main" val="94461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0D74E0-7ADE-48BD-B172-F82877F95B98}" type="datetimeFigureOut">
              <a:rPr lang="en-US" smtClean="0"/>
              <a:t>11/23/2019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B0A41D-DF46-4109-8230-38B94C963E9B}" type="slidenum">
              <a:rPr lang="en-US" smtClean="0"/>
              <a:t>‹#›</a:t>
            </a:fld>
            <a:endParaRPr lang="en-US"/>
          </a:p>
        </p:txBody>
      </p:sp>
    </p:spTree>
    <p:extLst>
      <p:ext uri="{BB962C8B-B14F-4D97-AF65-F5344CB8AC3E}">
        <p14:creationId xmlns:p14="http://schemas.microsoft.com/office/powerpoint/2010/main" val="233577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0D74E0-7ADE-48BD-B172-F82877F95B98}" type="datetimeFigureOut">
              <a:rPr lang="en-US" smtClean="0"/>
              <a:t>11/23/2019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B0A41D-DF46-4109-8230-38B94C963E9B}" type="slidenum">
              <a:rPr lang="en-US" smtClean="0"/>
              <a:t>‹#›</a:t>
            </a:fld>
            <a:endParaRPr lang="en-US"/>
          </a:p>
        </p:txBody>
      </p:sp>
    </p:spTree>
    <p:extLst>
      <p:ext uri="{BB962C8B-B14F-4D97-AF65-F5344CB8AC3E}">
        <p14:creationId xmlns:p14="http://schemas.microsoft.com/office/powerpoint/2010/main" val="51453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D74E0-7ADE-48BD-B172-F82877F95B98}" type="datetimeFigureOut">
              <a:rPr lang="en-US" smtClean="0"/>
              <a:t>11/23/2019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B0A41D-DF46-4109-8230-38B94C963E9B}" type="slidenum">
              <a:rPr lang="en-US" smtClean="0"/>
              <a:t>‹#›</a:t>
            </a:fld>
            <a:endParaRPr lang="en-US"/>
          </a:p>
        </p:txBody>
      </p:sp>
    </p:spTree>
    <p:extLst>
      <p:ext uri="{BB962C8B-B14F-4D97-AF65-F5344CB8AC3E}">
        <p14:creationId xmlns:p14="http://schemas.microsoft.com/office/powerpoint/2010/main" val="288915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D74E0-7ADE-48BD-B172-F82877F95B98}" type="datetimeFigureOut">
              <a:rPr lang="en-US" smtClean="0"/>
              <a:t>11/23/2019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0A41D-DF46-4109-8230-38B94C963E9B}" type="slidenum">
              <a:rPr lang="en-US" smtClean="0"/>
              <a:t>‹#›</a:t>
            </a:fld>
            <a:endParaRPr lang="en-US"/>
          </a:p>
        </p:txBody>
      </p:sp>
    </p:spTree>
    <p:extLst>
      <p:ext uri="{BB962C8B-B14F-4D97-AF65-F5344CB8AC3E}">
        <p14:creationId xmlns:p14="http://schemas.microsoft.com/office/powerpoint/2010/main" val="217645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D74E0-7ADE-48BD-B172-F82877F95B98}" type="datetimeFigureOut">
              <a:rPr lang="en-US" smtClean="0"/>
              <a:t>11/23/2019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0A41D-DF46-4109-8230-38B94C963E9B}" type="slidenum">
              <a:rPr lang="en-US" smtClean="0"/>
              <a:t>‹#›</a:t>
            </a:fld>
            <a:endParaRPr lang="en-US"/>
          </a:p>
        </p:txBody>
      </p:sp>
    </p:spTree>
    <p:extLst>
      <p:ext uri="{BB962C8B-B14F-4D97-AF65-F5344CB8AC3E}">
        <p14:creationId xmlns:p14="http://schemas.microsoft.com/office/powerpoint/2010/main" val="79551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zigZag">
          <a:fgClr>
            <a:srgbClr val="FF000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D74E0-7ADE-48BD-B172-F82877F95B98}" type="datetimeFigureOut">
              <a:rPr lang="en-US" smtClean="0"/>
              <a:t>11/23/2019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0A41D-DF46-4109-8230-38B94C963E9B}" type="slidenum">
              <a:rPr lang="en-US" smtClean="0"/>
              <a:t>‹#›</a:t>
            </a:fld>
            <a:endParaRPr lang="en-US"/>
          </a:p>
        </p:txBody>
      </p:sp>
    </p:spTree>
    <p:extLst>
      <p:ext uri="{BB962C8B-B14F-4D97-AF65-F5344CB8AC3E}">
        <p14:creationId xmlns:p14="http://schemas.microsoft.com/office/powerpoint/2010/main" val="4132725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346" y="165399"/>
            <a:ext cx="9144000" cy="2387600"/>
          </a:xfrm>
          <a:noFill/>
        </p:spPr>
        <p:txBody>
          <a:bodyPr/>
          <a:lstStyle/>
          <a:p>
            <a:r>
              <a:rPr lang="en-US" b="1" i="1" u="sng" dirty="0" smtClean="0">
                <a:ln w="19050">
                  <a:solidFill>
                    <a:schemeClr val="tx1"/>
                  </a:solidFill>
                </a:ln>
                <a:solidFill>
                  <a:srgbClr val="FF0000"/>
                </a:solidFill>
                <a:effectLst>
                  <a:outerShdw blurRad="38100" dist="38100" dir="2700000" algn="tl">
                    <a:srgbClr val="000000">
                      <a:alpha val="43137"/>
                    </a:srgbClr>
                  </a:outerShdw>
                </a:effectLst>
                <a:latin typeface="Curlz MT" panose="04040404050702020202" pitchFamily="82" charset="0"/>
              </a:rPr>
              <a:t>The </a:t>
            </a:r>
            <a:r>
              <a:rPr lang="en-US" b="1" i="1" u="sng" dirty="0" smtClean="0">
                <a:ln w="19050">
                  <a:solidFill>
                    <a:schemeClr val="tx1"/>
                  </a:solidFill>
                </a:ln>
                <a:solidFill>
                  <a:schemeClr val="bg1"/>
                </a:solidFill>
                <a:effectLst>
                  <a:outerShdw blurRad="38100" dist="38100" dir="2700000" algn="tl">
                    <a:srgbClr val="000000">
                      <a:alpha val="43137"/>
                    </a:srgbClr>
                  </a:outerShdw>
                </a:effectLst>
                <a:latin typeface="Curlz MT" panose="04040404050702020202" pitchFamily="82" charset="0"/>
              </a:rPr>
              <a:t>tradition of </a:t>
            </a:r>
            <a:r>
              <a:rPr lang="en-US" b="1" i="1" u="sng" dirty="0" smtClean="0">
                <a:ln w="19050">
                  <a:solidFill>
                    <a:schemeClr val="tx1"/>
                  </a:solidFill>
                </a:ln>
                <a:solidFill>
                  <a:srgbClr val="FF0000"/>
                </a:solidFill>
                <a:effectLst>
                  <a:outerShdw blurRad="38100" dist="38100" dir="2700000" algn="tl">
                    <a:srgbClr val="000000">
                      <a:alpha val="43137"/>
                    </a:srgbClr>
                  </a:outerShdw>
                </a:effectLst>
                <a:latin typeface="Curlz MT" panose="04040404050702020202" pitchFamily="82" charset="0"/>
              </a:rPr>
              <a:t>Turkey </a:t>
            </a:r>
            <a:endParaRPr lang="en-US" b="1" i="1" u="sng" dirty="0">
              <a:ln w="19050">
                <a:solidFill>
                  <a:schemeClr val="tx1"/>
                </a:solidFill>
              </a:ln>
              <a:solidFill>
                <a:srgbClr val="FF0000"/>
              </a:solidFill>
              <a:effectLst>
                <a:outerShdw blurRad="38100" dist="38100" dir="2700000" algn="tl">
                  <a:srgbClr val="000000">
                    <a:alpha val="43137"/>
                  </a:srgbClr>
                </a:outerShdw>
              </a:effectLst>
              <a:latin typeface="Curlz MT" panose="04040404050702020202" pitchFamily="82" charset="0"/>
            </a:endParaRPr>
          </a:p>
        </p:txBody>
      </p:sp>
      <p:sp>
        <p:nvSpPr>
          <p:cNvPr id="3" name="Subtitle 2"/>
          <p:cNvSpPr>
            <a:spLocks noGrp="1"/>
          </p:cNvSpPr>
          <p:nvPr>
            <p:ph type="subTitle" idx="1"/>
          </p:nvPr>
        </p:nvSpPr>
        <p:spPr>
          <a:xfrm>
            <a:off x="0" y="3694436"/>
            <a:ext cx="9144000" cy="1655762"/>
          </a:xfrm>
          <a:noFill/>
        </p:spPr>
        <p:txBody>
          <a:bodyPr>
            <a:noAutofit/>
          </a:bodyPr>
          <a:lstStyle/>
          <a:p>
            <a:pPr algn="l"/>
            <a:r>
              <a:rPr lang="en-US" b="1" dirty="0" smtClean="0">
                <a:ln w="3175">
                  <a:solidFill>
                    <a:schemeClr val="tx1"/>
                  </a:solidFill>
                  <a:prstDash val="solid"/>
                </a:ln>
                <a:solidFill>
                  <a:schemeClr val="bg1"/>
                </a:solidFill>
              </a:rPr>
              <a:t>BY: </a:t>
            </a:r>
            <a:r>
              <a:rPr lang="en-US" b="1" dirty="0" err="1" smtClean="0">
                <a:ln w="3175">
                  <a:solidFill>
                    <a:schemeClr val="tx1"/>
                  </a:solidFill>
                  <a:prstDash val="solid"/>
                </a:ln>
                <a:solidFill>
                  <a:schemeClr val="bg1"/>
                </a:solidFill>
              </a:rPr>
              <a:t>Sima</a:t>
            </a:r>
            <a:r>
              <a:rPr lang="en-US" b="1" dirty="0" smtClean="0">
                <a:ln w="3175">
                  <a:solidFill>
                    <a:schemeClr val="tx1"/>
                  </a:solidFill>
                  <a:prstDash val="solid"/>
                </a:ln>
                <a:solidFill>
                  <a:schemeClr val="bg1"/>
                </a:solidFill>
              </a:rPr>
              <a:t> </a:t>
            </a:r>
            <a:r>
              <a:rPr lang="en-US" b="1" dirty="0" err="1">
                <a:ln w="3175">
                  <a:solidFill>
                    <a:schemeClr val="tx1"/>
                  </a:solidFill>
                  <a:prstDash val="solid"/>
                </a:ln>
                <a:solidFill>
                  <a:schemeClr val="bg1"/>
                </a:solidFill>
              </a:rPr>
              <a:t>H</a:t>
            </a:r>
            <a:r>
              <a:rPr lang="en-US" b="1" dirty="0" err="1" smtClean="0">
                <a:ln w="3175">
                  <a:solidFill>
                    <a:schemeClr val="tx1"/>
                  </a:solidFill>
                  <a:prstDash val="solid"/>
                </a:ln>
                <a:solidFill>
                  <a:schemeClr val="bg1"/>
                </a:solidFill>
              </a:rPr>
              <a:t>ussam</a:t>
            </a:r>
            <a:r>
              <a:rPr lang="en-US" b="1" dirty="0" smtClean="0">
                <a:ln w="3175">
                  <a:solidFill>
                    <a:schemeClr val="tx1"/>
                  </a:solidFill>
                  <a:prstDash val="solid"/>
                </a:ln>
                <a:solidFill>
                  <a:schemeClr val="bg1"/>
                </a:solidFill>
              </a:rPr>
              <a:t> G.10</a:t>
            </a:r>
          </a:p>
          <a:p>
            <a:pPr algn="l"/>
            <a:r>
              <a:rPr lang="en-US" b="1" dirty="0" smtClean="0">
                <a:ln w="3175">
                  <a:solidFill>
                    <a:schemeClr val="tx1"/>
                  </a:solidFill>
                  <a:prstDash val="solid"/>
                </a:ln>
                <a:solidFill>
                  <a:schemeClr val="bg1"/>
                </a:solidFill>
              </a:rPr>
              <a:t>&amp;</a:t>
            </a:r>
          </a:p>
          <a:p>
            <a:pPr algn="l"/>
            <a:r>
              <a:rPr lang="en-US" b="1" dirty="0" err="1" smtClean="0">
                <a:ln w="3175">
                  <a:solidFill>
                    <a:schemeClr val="tx1"/>
                  </a:solidFill>
                  <a:prstDash val="solid"/>
                </a:ln>
                <a:solidFill>
                  <a:schemeClr val="bg1"/>
                </a:solidFill>
              </a:rPr>
              <a:t>Buthaina</a:t>
            </a:r>
            <a:r>
              <a:rPr lang="en-US" b="1" dirty="0" smtClean="0">
                <a:ln w="3175">
                  <a:solidFill>
                    <a:schemeClr val="tx1"/>
                  </a:solidFill>
                  <a:prstDash val="solid"/>
                </a:ln>
                <a:solidFill>
                  <a:schemeClr val="bg1"/>
                </a:solidFill>
              </a:rPr>
              <a:t> Kamal G.10</a:t>
            </a:r>
          </a:p>
          <a:p>
            <a:pPr algn="l"/>
            <a:r>
              <a:rPr lang="en-US" b="1" dirty="0" smtClean="0">
                <a:ln w="3175">
                  <a:solidFill>
                    <a:schemeClr val="tx1"/>
                  </a:solidFill>
                  <a:prstDash val="solid"/>
                </a:ln>
                <a:solidFill>
                  <a:schemeClr val="bg1"/>
                </a:solidFill>
              </a:rPr>
              <a:t>&amp;</a:t>
            </a:r>
          </a:p>
          <a:p>
            <a:pPr algn="l"/>
            <a:r>
              <a:rPr lang="en-US" b="1" dirty="0" err="1" smtClean="0">
                <a:ln w="3175">
                  <a:solidFill>
                    <a:schemeClr val="tx1"/>
                  </a:solidFill>
                  <a:prstDash val="solid"/>
                </a:ln>
                <a:solidFill>
                  <a:schemeClr val="bg1"/>
                </a:solidFill>
              </a:rPr>
              <a:t>Haidy</a:t>
            </a:r>
            <a:r>
              <a:rPr lang="en-US" b="1" dirty="0" smtClean="0">
                <a:ln w="3175">
                  <a:solidFill>
                    <a:schemeClr val="tx1"/>
                  </a:solidFill>
                  <a:prstDash val="solid"/>
                </a:ln>
                <a:solidFill>
                  <a:schemeClr val="bg1"/>
                </a:solidFill>
              </a:rPr>
              <a:t> Mahmoud G.10</a:t>
            </a:r>
          </a:p>
          <a:p>
            <a:pPr algn="l"/>
            <a:r>
              <a:rPr lang="en-US" b="1" dirty="0" smtClean="0">
                <a:ln w="3175">
                  <a:solidFill>
                    <a:schemeClr val="tx1"/>
                  </a:solidFill>
                  <a:prstDash val="solid"/>
                </a:ln>
                <a:solidFill>
                  <a:schemeClr val="bg1"/>
                </a:solidFill>
              </a:rPr>
              <a:t>&amp; </a:t>
            </a:r>
          </a:p>
          <a:p>
            <a:pPr algn="l"/>
            <a:r>
              <a:rPr lang="en-US" b="1" dirty="0" smtClean="0">
                <a:ln w="3175">
                  <a:solidFill>
                    <a:schemeClr val="tx1"/>
                  </a:solidFill>
                  <a:prstDash val="solid"/>
                </a:ln>
                <a:solidFill>
                  <a:schemeClr val="bg1"/>
                </a:solidFill>
              </a:rPr>
              <a:t>Hassan AL-Omar G.10</a:t>
            </a:r>
            <a:endParaRPr lang="en-US" b="1" dirty="0">
              <a:ln w="3175">
                <a:solidFill>
                  <a:schemeClr val="tx1"/>
                </a:solidFill>
                <a:prstDash val="solid"/>
              </a:ln>
              <a:solidFill>
                <a:schemeClr val="bg1"/>
              </a:solidFill>
            </a:endParaRPr>
          </a:p>
        </p:txBody>
      </p:sp>
      <p:pic>
        <p:nvPicPr>
          <p:cNvPr id="6" name="Picture 5"/>
          <p:cNvPicPr>
            <a:picLocks noChangeAspect="1"/>
          </p:cNvPicPr>
          <p:nvPr/>
        </p:nvPicPr>
        <p:blipFill>
          <a:blip r:embed="rId2"/>
          <a:stretch>
            <a:fillRect/>
          </a:stretch>
        </p:blipFill>
        <p:spPr>
          <a:xfrm>
            <a:off x="9615633" y="165399"/>
            <a:ext cx="2370041" cy="1588709"/>
          </a:xfrm>
          <a:prstGeom prst="ellipse">
            <a:avLst/>
          </a:prstGeom>
          <a:ln w="57150">
            <a:solidFill>
              <a:schemeClr val="tx1"/>
            </a:solidFill>
          </a:ln>
          <a:effectLst>
            <a:outerShdw blurRad="50800" dist="38100" algn="l" rotWithShape="0">
              <a:prstClr val="black">
                <a:alpha val="40000"/>
              </a:prstClr>
            </a:outerShdw>
            <a:reflection blurRad="6350" stA="50000" endA="300" endPos="55000" dir="5400000" sy="-100000" algn="bl" rotWithShape="0"/>
            <a:softEdge rad="112500"/>
          </a:effectLst>
          <a:scene3d>
            <a:camera prst="orthographicFront"/>
            <a:lightRig rig="threePt" dir="t"/>
          </a:scene3d>
          <a:sp3d>
            <a:bevelT prst="slope"/>
          </a:sp3d>
        </p:spPr>
      </p:pic>
    </p:spTree>
    <p:extLst>
      <p:ext uri="{BB962C8B-B14F-4D97-AF65-F5344CB8AC3E}">
        <p14:creationId xmlns:p14="http://schemas.microsoft.com/office/powerpoint/2010/main" val="39352984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0"/>
                                        <p:tgtEl>
                                          <p:spTgt spid="3">
                                            <p:txEl>
                                              <p:pRg st="6" end="6"/>
                                            </p:txEl>
                                          </p:spTgt>
                                        </p:tgtEl>
                                      </p:cBhvr>
                                    </p:animEffect>
                                    <p:anim calcmode="lin" valueType="num">
                                      <p:cBhvr>
                                        <p:cTn id="6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Second we have :</a:t>
            </a:r>
            <a:br>
              <a:rPr lang="en-US" b="1" u="sng" dirty="0" smtClean="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the population </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4400" dirty="0" smtClean="0"/>
              <a:t>turkey population 83,783,809.</a:t>
            </a:r>
            <a:endParaRPr lang="en-US" sz="4400" dirty="0"/>
          </a:p>
        </p:txBody>
      </p:sp>
    </p:spTree>
    <p:extLst>
      <p:ext uri="{BB962C8B-B14F-4D97-AF65-F5344CB8AC3E}">
        <p14:creationId xmlns:p14="http://schemas.microsoft.com/office/powerpoint/2010/main" val="1059990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the population</a:t>
            </a:r>
            <a:endParaRPr lang="en-US" dirty="0"/>
          </a:p>
        </p:txBody>
      </p:sp>
      <p:pic>
        <p:nvPicPr>
          <p:cNvPr id="4" name="Content Placeholder 3"/>
          <p:cNvPicPr>
            <a:picLocks noGrp="1" noChangeAspect="1"/>
          </p:cNvPicPr>
          <p:nvPr>
            <p:ph idx="1"/>
          </p:nvPr>
        </p:nvPicPr>
        <p:blipFill>
          <a:blip r:embed="rId2"/>
          <a:stretch>
            <a:fillRect/>
          </a:stretch>
        </p:blipFill>
        <p:spPr>
          <a:xfrm>
            <a:off x="1910733" y="2041260"/>
            <a:ext cx="8370533" cy="3920068"/>
          </a:xfrm>
          <a:prstGeom prst="rect">
            <a:avLst/>
          </a:prstGeom>
        </p:spPr>
      </p:pic>
    </p:spTree>
    <p:extLst>
      <p:ext uri="{BB962C8B-B14F-4D97-AF65-F5344CB8AC3E}">
        <p14:creationId xmlns:p14="http://schemas.microsoft.com/office/powerpoint/2010/main" val="406959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009" y="274991"/>
            <a:ext cx="10515600" cy="1325563"/>
          </a:xfrm>
        </p:spPr>
        <p:txBody>
          <a:bodyPr/>
          <a:lstStyle/>
          <a:p>
            <a:r>
              <a:rPr lang="en-US" b="1" u="sng" dirty="0" smtClean="0">
                <a:effectLst>
                  <a:outerShdw blurRad="38100" dist="38100" dir="2700000" algn="tl">
                    <a:srgbClr val="000000">
                      <a:alpha val="43137"/>
                    </a:srgbClr>
                  </a:outerShdw>
                </a:effectLst>
              </a:rPr>
              <a:t>Third we have:</a:t>
            </a:r>
            <a:br>
              <a:rPr lang="en-US" b="1" u="sng" dirty="0" smtClean="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 the geography of Turkey </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The European side of turkey is mostly a series of rolling hills, while across the Bosporus strait into central Turkey, the land rises into an elevated central plateau (Anatolian), surrounded by (and mixed with) high, rugged mountains, including the Taurus, </a:t>
            </a:r>
            <a:r>
              <a:rPr lang="en-US" dirty="0" err="1" smtClean="0"/>
              <a:t>Koroglu</a:t>
            </a:r>
            <a:r>
              <a:rPr lang="en-US" dirty="0" smtClean="0"/>
              <a:t> and Pontic </a:t>
            </a:r>
            <a:r>
              <a:rPr lang="en-US" dirty="0" err="1" smtClean="0"/>
              <a:t>ranges.Many</a:t>
            </a:r>
            <a:r>
              <a:rPr lang="en-US" dirty="0" smtClean="0"/>
              <a:t> peaks in Turkey exceed 10,000 feet, and the tallest, most rugged ones, are found in the Eastern Taurus Mountains. Turkey's highest point is Mt. Ararat which peaks at 16,948 ft. (5,166m),Along the Black Sea and Mediterranean coastlines the land is lower and quite fertile. The </a:t>
            </a:r>
            <a:r>
              <a:rPr lang="en-US" dirty="0" err="1" smtClean="0"/>
              <a:t>Tigras</a:t>
            </a:r>
            <a:r>
              <a:rPr lang="en-US" dirty="0" smtClean="0"/>
              <a:t>, </a:t>
            </a:r>
            <a:r>
              <a:rPr lang="en-US" dirty="0" err="1" smtClean="0"/>
              <a:t>Kizilirmak</a:t>
            </a:r>
            <a:r>
              <a:rPr lang="en-US" dirty="0" smtClean="0"/>
              <a:t>, </a:t>
            </a:r>
            <a:r>
              <a:rPr lang="en-US" dirty="0" err="1" smtClean="0"/>
              <a:t>Sakarya</a:t>
            </a:r>
            <a:r>
              <a:rPr lang="en-US" dirty="0" smtClean="0"/>
              <a:t> and Euphrates are the most significant rivers, and Lake Van is the largest </a:t>
            </a:r>
            <a:r>
              <a:rPr lang="en-US" dirty="0" err="1" smtClean="0"/>
              <a:t>lake.Note</a:t>
            </a:r>
            <a:r>
              <a:rPr lang="en-US" dirty="0" smtClean="0"/>
              <a:t>: As a geological point-of-interest, the country is positioned on one of the planet's major fault lines, and earthquakes are rather common.</a:t>
            </a:r>
            <a:endParaRPr lang="en-US" dirty="0"/>
          </a:p>
        </p:txBody>
      </p:sp>
    </p:spTree>
    <p:extLst>
      <p:ext uri="{BB962C8B-B14F-4D97-AF65-F5344CB8AC3E}">
        <p14:creationId xmlns:p14="http://schemas.microsoft.com/office/powerpoint/2010/main" val="1521572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 the geography of Turkey</a:t>
            </a:r>
            <a:endParaRPr lang="en-US" b="1" u="sng"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449271" y="2593640"/>
            <a:ext cx="4836599" cy="2834896"/>
          </a:xfrm>
          <a:prstGeom prst="rect">
            <a:avLst/>
          </a:prstGeom>
          <a:blipFill>
            <a:blip r:embed="rId3"/>
            <a:tile tx="0" ty="0" sx="100000" sy="100000" flip="none" algn="tl"/>
          </a:blipFill>
        </p:spPr>
      </p:pic>
    </p:spTree>
    <p:extLst>
      <p:ext uri="{BB962C8B-B14F-4D97-AF65-F5344CB8AC3E}">
        <p14:creationId xmlns:p14="http://schemas.microsoft.com/office/powerpoint/2010/main" val="166147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effectLst>
                  <a:outerShdw blurRad="38100" dist="38100" dir="2700000" algn="tl">
                    <a:srgbClr val="000000">
                      <a:alpha val="43137"/>
                    </a:srgbClr>
                  </a:outerShdw>
                </a:effectLst>
              </a:rPr>
              <a:t>Fourth we have:</a:t>
            </a:r>
            <a:br>
              <a:rPr lang="en-US" b="1" u="sng" dirty="0" smtClean="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 the Turkish food </a:t>
            </a:r>
            <a:r>
              <a:rPr lang="en-US" b="1" u="sng" dirty="0" smtClean="0">
                <a:solidFill>
                  <a:schemeClr val="bg1"/>
                </a:solidFill>
                <a:effectLst>
                  <a:outerShdw blurRad="38100" dist="38100" dir="2700000" algn="tl">
                    <a:srgbClr val="000000">
                      <a:alpha val="43137"/>
                    </a:srgbClr>
                  </a:outerShdw>
                </a:effectLst>
              </a:rPr>
              <a:t/>
            </a:r>
            <a:br>
              <a:rPr lang="en-US" b="1" u="sng" dirty="0" smtClean="0">
                <a:solidFill>
                  <a:schemeClr val="bg1"/>
                </a:solidFill>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p:txBody>
          <a:bodyPr/>
          <a:lstStyle/>
          <a:p>
            <a:r>
              <a:rPr lang="en-US" dirty="0" smtClean="0"/>
              <a:t>Sis kebab</a:t>
            </a:r>
          </a:p>
          <a:p>
            <a:r>
              <a:rPr lang="en-US" dirty="0" err="1" smtClean="0"/>
              <a:t>Simit</a:t>
            </a:r>
            <a:endParaRPr lang="en-US" dirty="0" smtClean="0"/>
          </a:p>
          <a:p>
            <a:r>
              <a:rPr lang="en-US" dirty="0" smtClean="0"/>
              <a:t>Turkish coffee and tea </a:t>
            </a:r>
          </a:p>
          <a:p>
            <a:r>
              <a:rPr lang="en-US" dirty="0" smtClean="0"/>
              <a:t>Baklava </a:t>
            </a:r>
            <a:endParaRPr lang="en-US" dirty="0"/>
          </a:p>
        </p:txBody>
      </p:sp>
    </p:spTree>
    <p:extLst>
      <p:ext uri="{BB962C8B-B14F-4D97-AF65-F5344CB8AC3E}">
        <p14:creationId xmlns:p14="http://schemas.microsoft.com/office/powerpoint/2010/main" val="224676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effectLst>
                  <a:outerShdw blurRad="38100" dist="38100" dir="2700000" algn="tl">
                    <a:srgbClr val="000000">
                      <a:alpha val="43137"/>
                    </a:srgbClr>
                  </a:outerShdw>
                </a:effectLst>
              </a:rPr>
              <a:t>Fourth we have the Turkish food </a:t>
            </a:r>
            <a:br>
              <a:rPr lang="en-US" b="1" u="sng" dirty="0" smtClean="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Sis kebab </a:t>
            </a:r>
            <a:r>
              <a:rPr lang="en-US" dirty="0" smtClean="0">
                <a:solidFill>
                  <a:schemeClr val="bg1"/>
                </a:solidFill>
              </a:rPr>
              <a:t/>
            </a:r>
            <a:br>
              <a:rPr lang="en-US" dirty="0" smtClean="0">
                <a:solidFill>
                  <a:schemeClr val="bg1"/>
                </a:solidFill>
              </a:rPr>
            </a:br>
            <a:endParaRPr lang="en-US" b="1" u="sng"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It’s the world most famous sis kebab, and it was born in Turkey if you try it once you will try it  million times after. (it is meat perfectly cooked prepared on hot charcoals ). </a:t>
            </a:r>
            <a:endParaRPr lang="en-US" dirty="0"/>
          </a:p>
        </p:txBody>
      </p:sp>
    </p:spTree>
    <p:extLst>
      <p:ext uri="{BB962C8B-B14F-4D97-AF65-F5344CB8AC3E}">
        <p14:creationId xmlns:p14="http://schemas.microsoft.com/office/powerpoint/2010/main" val="2161612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Sis kebab</a:t>
            </a:r>
            <a:endParaRPr lang="en-US" dirty="0"/>
          </a:p>
        </p:txBody>
      </p:sp>
      <p:pic>
        <p:nvPicPr>
          <p:cNvPr id="4" name="Content Placeholder 3"/>
          <p:cNvPicPr>
            <a:picLocks noGrp="1" noChangeAspect="1"/>
          </p:cNvPicPr>
          <p:nvPr>
            <p:ph idx="1"/>
          </p:nvPr>
        </p:nvPicPr>
        <p:blipFill>
          <a:blip r:embed="rId2"/>
          <a:stretch>
            <a:fillRect/>
          </a:stretch>
        </p:blipFill>
        <p:spPr>
          <a:xfrm>
            <a:off x="4645554" y="1825625"/>
            <a:ext cx="2900892" cy="4351338"/>
          </a:xfrm>
          <a:prstGeom prst="rect">
            <a:avLst/>
          </a:prstGeom>
        </p:spPr>
      </p:pic>
    </p:spTree>
    <p:extLst>
      <p:ext uri="{BB962C8B-B14F-4D97-AF65-F5344CB8AC3E}">
        <p14:creationId xmlns:p14="http://schemas.microsoft.com/office/powerpoint/2010/main" val="100379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effectLst>
                  <a:outerShdw blurRad="38100" dist="38100" dir="2700000" algn="tl">
                    <a:srgbClr val="000000">
                      <a:alpha val="43137"/>
                    </a:srgbClr>
                  </a:outerShdw>
                </a:effectLst>
              </a:rPr>
              <a:t>Simit</a:t>
            </a:r>
            <a:r>
              <a:rPr lang="en-US" b="1" u="sng" dirty="0" smtClean="0">
                <a:effectLst>
                  <a:outerShdw blurRad="38100" dist="38100" dir="2700000" algn="tl">
                    <a:srgbClr val="000000">
                      <a:alpha val="43137"/>
                    </a:srgbClr>
                  </a:outerShdw>
                </a:effectLst>
              </a:rPr>
              <a:t> </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It’s a popular Turkish food or snack to enjoy in the morning , (it is a circular piece of bread topped with sesame seeds , eat the </a:t>
            </a:r>
            <a:r>
              <a:rPr lang="en-US" dirty="0" err="1" smtClean="0"/>
              <a:t>simit</a:t>
            </a:r>
            <a:r>
              <a:rPr lang="en-US" dirty="0" smtClean="0"/>
              <a:t> with a cup of Turkish tea.  </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457314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effectLst>
                  <a:outerShdw blurRad="38100" dist="38100" dir="2700000" algn="tl">
                    <a:srgbClr val="000000">
                      <a:alpha val="43137"/>
                    </a:srgbClr>
                  </a:outerShdw>
                </a:effectLst>
              </a:rPr>
              <a:t>Simit</a:t>
            </a:r>
            <a:r>
              <a:rPr lang="en-US" b="1" u="sng" dirty="0" smtClean="0">
                <a:solidFill>
                  <a:schemeClr val="bg1"/>
                </a:solidFill>
                <a:effectLst>
                  <a:outerShdw blurRad="38100" dist="38100" dir="2700000" algn="tl">
                    <a:srgbClr val="000000">
                      <a:alpha val="43137"/>
                    </a:srgbClr>
                  </a:outerShdw>
                </a:effectLst>
              </a:rPr>
              <a:t> </a:t>
            </a:r>
            <a:endParaRPr lang="en-US" dirty="0"/>
          </a:p>
        </p:txBody>
      </p:sp>
      <p:pic>
        <p:nvPicPr>
          <p:cNvPr id="4" name="Content Placeholder 3"/>
          <p:cNvPicPr>
            <a:picLocks noGrp="1" noChangeAspect="1"/>
          </p:cNvPicPr>
          <p:nvPr>
            <p:ph idx="1"/>
          </p:nvPr>
        </p:nvPicPr>
        <p:blipFill>
          <a:blip r:embed="rId2"/>
          <a:stretch>
            <a:fillRect/>
          </a:stretch>
        </p:blipFill>
        <p:spPr>
          <a:xfrm>
            <a:off x="4123372" y="2916450"/>
            <a:ext cx="3740468" cy="2864773"/>
          </a:xfrm>
          <a:prstGeom prst="rect">
            <a:avLst/>
          </a:prstGeom>
        </p:spPr>
      </p:pic>
    </p:spTree>
    <p:extLst>
      <p:ext uri="{BB962C8B-B14F-4D97-AF65-F5344CB8AC3E}">
        <p14:creationId xmlns:p14="http://schemas.microsoft.com/office/powerpoint/2010/main" val="2968109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Turkish tea and coffee </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Tea : is served every where in Turkey , tea is a huge part of the local culture.</a:t>
            </a:r>
          </a:p>
          <a:p>
            <a:r>
              <a:rPr lang="en-US" dirty="0" smtClean="0"/>
              <a:t> Turkish coffee : is very strong and thick in texture . It is similar to the Arabic coffee , Turkish people like to read their fortunes at the end of the drink by the smudges at the bottom of the cup .  </a:t>
            </a:r>
            <a:endParaRPr lang="en-US" dirty="0"/>
          </a:p>
        </p:txBody>
      </p:sp>
    </p:spTree>
    <p:extLst>
      <p:ext uri="{BB962C8B-B14F-4D97-AF65-F5344CB8AC3E}">
        <p14:creationId xmlns:p14="http://schemas.microsoft.com/office/powerpoint/2010/main" val="3419310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anose="0208090404030B020404" pitchFamily="18" charset="0"/>
              </a:rPr>
              <a:t>INTRODUCTION </a:t>
            </a:r>
            <a:endParaRPr lang="en-US" dirty="0">
              <a:latin typeface="Cooper Black" panose="0208090404030B020404" pitchFamily="18" charset="0"/>
            </a:endParaRPr>
          </a:p>
        </p:txBody>
      </p:sp>
      <p:sp>
        <p:nvSpPr>
          <p:cNvPr id="3" name="Content Placeholder 2"/>
          <p:cNvSpPr>
            <a:spLocks noGrp="1"/>
          </p:cNvSpPr>
          <p:nvPr>
            <p:ph idx="1"/>
          </p:nvPr>
        </p:nvSpPr>
        <p:spPr/>
        <p:txBody>
          <a:bodyPr>
            <a:normAutofit lnSpcReduction="10000"/>
          </a:bodyPr>
          <a:lstStyle/>
          <a:p>
            <a:r>
              <a:rPr lang="en-US" dirty="0" smtClean="0"/>
              <a:t>Hi  here </a:t>
            </a:r>
            <a:r>
              <a:rPr lang="en-US" dirty="0" err="1" smtClean="0"/>
              <a:t>sima</a:t>
            </a:r>
            <a:r>
              <a:rPr lang="en-US" dirty="0" smtClean="0"/>
              <a:t>, </a:t>
            </a:r>
            <a:r>
              <a:rPr lang="en-US" dirty="0" err="1" smtClean="0"/>
              <a:t>hassan</a:t>
            </a:r>
            <a:r>
              <a:rPr lang="en-US" dirty="0" smtClean="0"/>
              <a:t> , </a:t>
            </a:r>
            <a:r>
              <a:rPr lang="en-US" dirty="0" err="1" smtClean="0"/>
              <a:t>buthaina</a:t>
            </a:r>
            <a:r>
              <a:rPr lang="en-US" dirty="0" smtClean="0"/>
              <a:t> , and </a:t>
            </a:r>
            <a:r>
              <a:rPr lang="en-US" dirty="0" err="1" smtClean="0"/>
              <a:t>haidy</a:t>
            </a:r>
            <a:r>
              <a:rPr lang="en-US" dirty="0" smtClean="0"/>
              <a:t> welcome to our project ,in our project we will talk about  </a:t>
            </a:r>
            <a:r>
              <a:rPr lang="en-US" b="1" i="1" u="sng" dirty="0" smtClean="0">
                <a:solidFill>
                  <a:srgbClr val="FF0000"/>
                </a:solidFill>
              </a:rPr>
              <a:t>TURKEY : </a:t>
            </a:r>
          </a:p>
          <a:p>
            <a:r>
              <a:rPr lang="en-US" dirty="0" smtClean="0"/>
              <a:t>The points that we will talk about: </a:t>
            </a:r>
          </a:p>
          <a:p>
            <a:r>
              <a:rPr lang="en-US" dirty="0" smtClean="0"/>
              <a:t>Culture</a:t>
            </a:r>
          </a:p>
          <a:p>
            <a:r>
              <a:rPr lang="en-US" dirty="0" smtClean="0"/>
              <a:t>Population </a:t>
            </a:r>
          </a:p>
          <a:p>
            <a:r>
              <a:rPr lang="en-US" dirty="0" smtClean="0"/>
              <a:t>Geography </a:t>
            </a:r>
          </a:p>
          <a:p>
            <a:r>
              <a:rPr lang="en-US" dirty="0" smtClean="0"/>
              <a:t>Soccer team </a:t>
            </a:r>
          </a:p>
          <a:p>
            <a:r>
              <a:rPr lang="en-US" dirty="0" smtClean="0"/>
              <a:t>Interesting places </a:t>
            </a:r>
          </a:p>
          <a:p>
            <a:r>
              <a:rPr lang="en-US" dirty="0" smtClean="0"/>
              <a:t>Food </a:t>
            </a:r>
          </a:p>
        </p:txBody>
      </p:sp>
    </p:spTree>
    <p:extLst>
      <p:ext uri="{BB962C8B-B14F-4D97-AF65-F5344CB8AC3E}">
        <p14:creationId xmlns:p14="http://schemas.microsoft.com/office/powerpoint/2010/main" val="19981009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Turkish tea and coffee </a:t>
            </a:r>
            <a:endParaRPr lang="en-US" dirty="0"/>
          </a:p>
        </p:txBody>
      </p:sp>
      <p:pic>
        <p:nvPicPr>
          <p:cNvPr id="4" name="Content Placeholder 3"/>
          <p:cNvPicPr>
            <a:picLocks noGrp="1" noChangeAspect="1"/>
          </p:cNvPicPr>
          <p:nvPr>
            <p:ph idx="1"/>
          </p:nvPr>
        </p:nvPicPr>
        <p:blipFill>
          <a:blip r:embed="rId2"/>
          <a:stretch>
            <a:fillRect/>
          </a:stretch>
        </p:blipFill>
        <p:spPr>
          <a:xfrm>
            <a:off x="487815" y="1775680"/>
            <a:ext cx="4351338" cy="4351338"/>
          </a:xfrm>
          <a:prstGeom prst="rect">
            <a:avLst/>
          </a:prstGeom>
        </p:spPr>
      </p:pic>
      <p:pic>
        <p:nvPicPr>
          <p:cNvPr id="5" name="Picture 4"/>
          <p:cNvPicPr>
            <a:picLocks noChangeAspect="1"/>
          </p:cNvPicPr>
          <p:nvPr/>
        </p:nvPicPr>
        <p:blipFill>
          <a:blip r:embed="rId3"/>
          <a:stretch>
            <a:fillRect/>
          </a:stretch>
        </p:blipFill>
        <p:spPr>
          <a:xfrm>
            <a:off x="7402538" y="829993"/>
            <a:ext cx="3849329" cy="5773994"/>
          </a:xfrm>
          <a:prstGeom prst="rect">
            <a:avLst/>
          </a:prstGeom>
        </p:spPr>
      </p:pic>
    </p:spTree>
    <p:extLst>
      <p:ext uri="{BB962C8B-B14F-4D97-AF65-F5344CB8AC3E}">
        <p14:creationId xmlns:p14="http://schemas.microsoft.com/office/powerpoint/2010/main" val="3606528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Baklava </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It is the most popular dessert in the country , it is a sticky sweet filo pastry that consists of several pastry layers , filled with chopped nuts and held neatly in place together with syrup or honey .</a:t>
            </a:r>
            <a:endParaRPr lang="en-US" dirty="0"/>
          </a:p>
        </p:txBody>
      </p:sp>
    </p:spTree>
    <p:extLst>
      <p:ext uri="{BB962C8B-B14F-4D97-AF65-F5344CB8AC3E}">
        <p14:creationId xmlns:p14="http://schemas.microsoft.com/office/powerpoint/2010/main" val="23277201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Baklava</a:t>
            </a:r>
            <a:endParaRPr lang="en-US" dirty="0"/>
          </a:p>
        </p:txBody>
      </p:sp>
      <p:pic>
        <p:nvPicPr>
          <p:cNvPr id="4" name="Content Placeholder 3"/>
          <p:cNvPicPr>
            <a:picLocks noGrp="1" noChangeAspect="1"/>
          </p:cNvPicPr>
          <p:nvPr>
            <p:ph idx="1"/>
          </p:nvPr>
        </p:nvPicPr>
        <p:blipFill>
          <a:blip r:embed="rId2"/>
          <a:stretch>
            <a:fillRect/>
          </a:stretch>
        </p:blipFill>
        <p:spPr>
          <a:xfrm>
            <a:off x="2831221" y="1825625"/>
            <a:ext cx="6529557" cy="4351338"/>
          </a:xfrm>
          <a:prstGeom prst="rect">
            <a:avLst/>
          </a:prstGeom>
        </p:spPr>
      </p:pic>
    </p:spTree>
    <p:extLst>
      <p:ext uri="{BB962C8B-B14F-4D97-AF65-F5344CB8AC3E}">
        <p14:creationId xmlns:p14="http://schemas.microsoft.com/office/powerpoint/2010/main" val="33648821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u="sng" dirty="0" smtClean="0">
                <a:effectLst>
                  <a:outerShdw blurRad="38100" dist="38100" dir="2700000" algn="tl">
                    <a:srgbClr val="000000">
                      <a:alpha val="43137"/>
                    </a:srgbClr>
                  </a:outerShdw>
                </a:effectLst>
              </a:rPr>
              <a:t>Fifth we have :</a:t>
            </a:r>
            <a:br>
              <a:rPr lang="en-US" b="1" u="sng" dirty="0" smtClean="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the soccer team </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•turkey soccer team: Turkey has qualified three times for the FIFA World Cup, in 1950, 1954, and 2002, although they withdrew from the 1950 event. Turkey has also qualified five times for the UEFA European Championship, in 1996, 2000, 2008, 2016, and 2020. They have reached the semi-finals of three major tournaments: the 2002 World Cup, the 2003 FIFA Confederations Cup, and Euro 2008. After their third-place finish at the 2002 World Cup, which marked a high point in Turkish football history, Turkey occupied a spot in the top ten of the FIFA World Rankings for the first time since the rankings were introduced in December 1992.</a:t>
            </a:r>
            <a:endParaRPr lang="en-US" dirty="0"/>
          </a:p>
        </p:txBody>
      </p:sp>
    </p:spTree>
    <p:extLst>
      <p:ext uri="{BB962C8B-B14F-4D97-AF65-F5344CB8AC3E}">
        <p14:creationId xmlns:p14="http://schemas.microsoft.com/office/powerpoint/2010/main" val="31209660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The soccer team of Turkey </a:t>
            </a:r>
            <a:endParaRPr lang="en-US" b="1" u="sng"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662362" y="2629694"/>
            <a:ext cx="4867275" cy="2743200"/>
          </a:xfrm>
          <a:prstGeom prst="rect">
            <a:avLst/>
          </a:prstGeom>
        </p:spPr>
      </p:pic>
    </p:spTree>
    <p:extLst>
      <p:ext uri="{BB962C8B-B14F-4D97-AF65-F5344CB8AC3E}">
        <p14:creationId xmlns:p14="http://schemas.microsoft.com/office/powerpoint/2010/main" val="413109927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Sixth the culture</a:t>
            </a:r>
            <a:br>
              <a:rPr lang="en-US" b="1" u="sng" dirty="0" smtClean="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Turkish culture  </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Turkeys culture is combination of various  cultures like the eastern Mediterranean (west Asia) ,and central Asian region , and Eastern European , and Caucasian  traditions , these traditions were initially brought  together by the </a:t>
            </a:r>
            <a:r>
              <a:rPr lang="en-US" dirty="0"/>
              <a:t>O</a:t>
            </a:r>
            <a:r>
              <a:rPr lang="en-US" dirty="0" smtClean="0"/>
              <a:t>ttoman Empire  , a multi ethnic and multi-religions state .</a:t>
            </a:r>
          </a:p>
          <a:p>
            <a:r>
              <a:rPr lang="en-US" dirty="0" smtClean="0"/>
              <a:t>The tradition of folklore – folktales, jokes </a:t>
            </a:r>
            <a:r>
              <a:rPr lang="en-US" dirty="0"/>
              <a:t>legends </a:t>
            </a:r>
            <a:r>
              <a:rPr lang="en-US" dirty="0" smtClean="0"/>
              <a:t>and the like – in the Turkish language is very rich and is incorporated into everybody life adventures .</a:t>
            </a:r>
            <a:endParaRPr lang="en-US" dirty="0"/>
          </a:p>
        </p:txBody>
      </p:sp>
    </p:spTree>
    <p:extLst>
      <p:ext uri="{BB962C8B-B14F-4D97-AF65-F5344CB8AC3E}">
        <p14:creationId xmlns:p14="http://schemas.microsoft.com/office/powerpoint/2010/main" val="7882427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effectLst>
                  <a:outerShdw blurRad="38100" dist="38100" dir="2700000" algn="tl">
                    <a:srgbClr val="000000">
                      <a:alpha val="43137"/>
                    </a:srgbClr>
                  </a:outerShdw>
                </a:effectLst>
              </a:rPr>
              <a:t>Turkish culture </a:t>
            </a:r>
            <a:endParaRPr lang="en-US" dirty="0"/>
          </a:p>
        </p:txBody>
      </p:sp>
      <p:pic>
        <p:nvPicPr>
          <p:cNvPr id="4" name="Content Placeholder 3"/>
          <p:cNvPicPr>
            <a:picLocks noGrp="1" noChangeAspect="1"/>
          </p:cNvPicPr>
          <p:nvPr>
            <p:ph idx="1"/>
          </p:nvPr>
        </p:nvPicPr>
        <p:blipFill>
          <a:blip r:embed="rId2"/>
          <a:stretch>
            <a:fillRect/>
          </a:stretch>
        </p:blipFill>
        <p:spPr>
          <a:xfrm>
            <a:off x="3360127" y="2375009"/>
            <a:ext cx="4756932" cy="3617827"/>
          </a:xfrm>
          <a:prstGeom prst="rect">
            <a:avLst/>
          </a:prstGeom>
        </p:spPr>
      </p:pic>
    </p:spTree>
    <p:extLst>
      <p:ext uri="{BB962C8B-B14F-4D97-AF65-F5344CB8AC3E}">
        <p14:creationId xmlns:p14="http://schemas.microsoft.com/office/powerpoint/2010/main" val="39036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8118"/>
            <a:ext cx="10515600" cy="1325563"/>
          </a:xfrm>
        </p:spPr>
        <p:txBody>
          <a:bodyPr>
            <a:prstTxWarp prst="textPlain">
              <a:avLst/>
            </a:prstTxWarp>
            <a:scene3d>
              <a:camera prst="orthographicFront"/>
              <a:lightRig rig="threePt" dir="t"/>
            </a:scene3d>
            <a:sp3d extrusionH="57150">
              <a:bevelT w="38100" h="38100" prst="slope"/>
            </a:sp3d>
          </a:bodyPr>
          <a:lstStyle/>
          <a:p>
            <a:r>
              <a:rPr lang="en-US" b="1" i="1" u="sng" dirty="0" smtClean="0">
                <a:ln w="28575">
                  <a:solidFill>
                    <a:schemeClr val="bg1"/>
                  </a:solidFill>
                </a:ln>
                <a:solidFill>
                  <a:srgbClr val="FF0000"/>
                </a:solidFill>
                <a:effectLst>
                  <a:glow rad="101600">
                    <a:srgbClr val="FF0000">
                      <a:alpha val="60000"/>
                    </a:srgbClr>
                  </a:glow>
                  <a:outerShdw blurRad="50800" dist="38100" dir="2700000" algn="tl" rotWithShape="0">
                    <a:prstClr val="black">
                      <a:alpha val="40000"/>
                    </a:prstClr>
                  </a:outerShdw>
                  <a:reflection blurRad="6350" stA="55000" endA="300" endPos="45500" dir="5400000" sy="-100000" algn="bl" rotWithShape="0"/>
                </a:effectLst>
              </a:rPr>
              <a:t>Thank you for your time </a:t>
            </a:r>
            <a:br>
              <a:rPr lang="en-US" b="1" i="1" u="sng" dirty="0" smtClean="0">
                <a:ln w="28575">
                  <a:solidFill>
                    <a:schemeClr val="bg1"/>
                  </a:solidFill>
                </a:ln>
                <a:solidFill>
                  <a:srgbClr val="FF0000"/>
                </a:solidFill>
                <a:effectLst>
                  <a:glow rad="101600">
                    <a:srgbClr val="FF0000">
                      <a:alpha val="60000"/>
                    </a:srgbClr>
                  </a:glow>
                  <a:outerShdw blurRad="50800" dist="38100" dir="2700000" algn="tl" rotWithShape="0">
                    <a:prstClr val="black">
                      <a:alpha val="40000"/>
                    </a:prstClr>
                  </a:outerShdw>
                  <a:reflection blurRad="6350" stA="55000" endA="300" endPos="45500" dir="5400000" sy="-100000" algn="bl" rotWithShape="0"/>
                </a:effectLst>
              </a:rPr>
            </a:br>
            <a:r>
              <a:rPr lang="en-US" b="1" i="1" u="sng" dirty="0" smtClean="0">
                <a:ln w="28575">
                  <a:solidFill>
                    <a:schemeClr val="bg1"/>
                  </a:solidFill>
                </a:ln>
                <a:solidFill>
                  <a:srgbClr val="FF0000"/>
                </a:solidFill>
                <a:effectLst>
                  <a:glow rad="101600">
                    <a:srgbClr val="FF0000">
                      <a:alpha val="60000"/>
                    </a:srgbClr>
                  </a:glow>
                  <a:outerShdw blurRad="50800" dist="38100" dir="2700000" algn="tl" rotWithShape="0">
                    <a:prstClr val="black">
                      <a:alpha val="40000"/>
                    </a:prstClr>
                  </a:outerShdw>
                  <a:reflection blurRad="6350" stA="55000" endA="300" endPos="45500" dir="5400000" sy="-100000" algn="bl" rotWithShape="0"/>
                </a:effectLst>
              </a:rPr>
              <a:t>thanks!!</a:t>
            </a:r>
            <a:endParaRPr lang="en-US" b="1" i="1" u="sng" dirty="0">
              <a:ln w="28575">
                <a:solidFill>
                  <a:schemeClr val="bg1"/>
                </a:solidFill>
              </a:ln>
              <a:solidFill>
                <a:srgbClr val="FF0000"/>
              </a:solidFill>
              <a:effectLst>
                <a:glow rad="101600">
                  <a:srgbClr val="FF0000">
                    <a:alpha val="60000"/>
                  </a:srgbClr>
                </a:glow>
                <a:outerShdw blurRad="50800" dist="38100" dir="2700000" algn="tl" rotWithShape="0">
                  <a:prstClr val="black">
                    <a:alpha val="40000"/>
                  </a:prstClr>
                </a:outerShdw>
                <a:reflection blurRad="6350" stA="55000" endA="300" endPos="45500" dir="5400000" sy="-100000" algn="bl" rotWithShape="0"/>
              </a:effectLst>
            </a:endParaRPr>
          </a:p>
        </p:txBody>
      </p:sp>
      <p:pic>
        <p:nvPicPr>
          <p:cNvPr id="3" name="Picture 2"/>
          <p:cNvPicPr>
            <a:picLocks noChangeAspect="1"/>
          </p:cNvPicPr>
          <p:nvPr/>
        </p:nvPicPr>
        <p:blipFill>
          <a:blip r:embed="rId2"/>
          <a:stretch>
            <a:fillRect/>
          </a:stretch>
        </p:blipFill>
        <p:spPr>
          <a:xfrm>
            <a:off x="9177338" y="182880"/>
            <a:ext cx="2794269" cy="2250831"/>
          </a:xfrm>
          <a:prstGeom prst="ellipse">
            <a:avLst/>
          </a:prstGeom>
          <a:ln>
            <a:solidFill>
              <a:schemeClr val="tx1"/>
            </a:solidFill>
          </a:ln>
          <a:effectLst>
            <a:glow rad="101600">
              <a:srgbClr val="FF0000">
                <a:alpha val="60000"/>
              </a:srgbClr>
            </a:glow>
            <a:outerShdw blurRad="50800" dist="38100" dir="18900000" algn="bl" rotWithShape="0">
              <a:prstClr val="black">
                <a:alpha val="40000"/>
              </a:prstClr>
            </a:outerShdw>
            <a:softEdge rad="112500"/>
          </a:effectLst>
          <a:scene3d>
            <a:camera prst="orthographicFront"/>
            <a:lightRig rig="threePt" dir="t"/>
          </a:scene3d>
          <a:sp3d>
            <a:bevelT prst="relaxedInset"/>
          </a:sp3d>
        </p:spPr>
      </p:pic>
    </p:spTree>
    <p:extLst>
      <p:ext uri="{BB962C8B-B14F-4D97-AF65-F5344CB8AC3E}">
        <p14:creationId xmlns:p14="http://schemas.microsoft.com/office/powerpoint/2010/main" val="24694073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t>
            </a:r>
            <a:r>
              <a:rPr lang="en-US" dirty="0" err="1" smtClean="0"/>
              <a:t>Galata</a:t>
            </a:r>
            <a:r>
              <a:rPr lang="en-US" dirty="0" smtClean="0"/>
              <a:t> tower</a:t>
            </a:r>
          </a:p>
          <a:p>
            <a:r>
              <a:rPr lang="en-US" dirty="0" smtClean="0"/>
              <a:t>Cappadocia</a:t>
            </a:r>
          </a:p>
          <a:p>
            <a:r>
              <a:rPr lang="en-US" dirty="0" err="1" smtClean="0"/>
              <a:t>Hagia</a:t>
            </a:r>
            <a:r>
              <a:rPr lang="en-US" dirty="0" smtClean="0"/>
              <a:t> Sophia</a:t>
            </a:r>
            <a:endParaRPr lang="en-US" dirty="0"/>
          </a:p>
        </p:txBody>
      </p:sp>
      <p:sp>
        <p:nvSpPr>
          <p:cNvPr id="4" name="AutoShape 2" descr="blob:https://web.whatsapp.com/5b84a96b-ff83-4773-a1f1-13bb815e65f4"/>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b="1" u="sng" dirty="0" smtClean="0">
                <a:effectLst>
                  <a:outerShdw blurRad="38100" dist="38100" dir="2700000" algn="tl">
                    <a:srgbClr val="000000">
                      <a:alpha val="43137"/>
                    </a:srgbClr>
                  </a:outerShdw>
                </a:effectLst>
              </a:rPr>
              <a:t>First we have : </a:t>
            </a:r>
            <a:br>
              <a:rPr lang="en-US" b="1" u="sng" dirty="0" smtClean="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Interesting places:</a:t>
            </a:r>
            <a:r>
              <a:rPr lang="en-US" dirty="0" smtClean="0"/>
              <a:t>   </a:t>
            </a:r>
            <a:endParaRPr lang="en-US" dirty="0"/>
          </a:p>
        </p:txBody>
      </p:sp>
    </p:spTree>
    <p:extLst>
      <p:ext uri="{BB962C8B-B14F-4D97-AF65-F5344CB8AC3E}">
        <p14:creationId xmlns:p14="http://schemas.microsoft.com/office/powerpoint/2010/main" val="1823381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Interesting places:</a:t>
            </a:r>
            <a:br>
              <a:rPr lang="en-US" b="1" u="sng" dirty="0" smtClean="0">
                <a:effectLst>
                  <a:outerShdw blurRad="38100" dist="38100" dir="2700000" algn="tl">
                    <a:srgbClr val="000000">
                      <a:alpha val="43137"/>
                    </a:srgbClr>
                  </a:outerShdw>
                </a:effectLst>
              </a:rPr>
            </a:br>
            <a:r>
              <a:rPr lang="en-US" u="sng" dirty="0" smtClean="0">
                <a:effectLst>
                  <a:outerShdw blurRad="38100" dist="38100" dir="2700000" algn="tl">
                    <a:srgbClr val="000000">
                      <a:alpha val="43137"/>
                    </a:srgbClr>
                  </a:outerShdw>
                </a:effectLst>
              </a:rPr>
              <a:t>The </a:t>
            </a:r>
            <a:r>
              <a:rPr lang="en-US" u="sng" dirty="0" err="1" smtClean="0">
                <a:effectLst>
                  <a:outerShdw blurRad="38100" dist="38100" dir="2700000" algn="tl">
                    <a:srgbClr val="000000">
                      <a:alpha val="43137"/>
                    </a:srgbClr>
                  </a:outerShdw>
                </a:effectLst>
              </a:rPr>
              <a:t>Galata</a:t>
            </a:r>
            <a:r>
              <a:rPr lang="en-US" u="sng" dirty="0" smtClean="0">
                <a:effectLst>
                  <a:outerShdw blurRad="38100" dist="38100" dir="2700000" algn="tl">
                    <a:srgbClr val="000000">
                      <a:alpha val="43137"/>
                    </a:srgbClr>
                  </a:outerShdw>
                </a:effectLst>
              </a:rPr>
              <a:t> tower</a:t>
            </a:r>
            <a:endParaRPr lang="en-US" dirty="0"/>
          </a:p>
        </p:txBody>
      </p:sp>
      <p:sp>
        <p:nvSpPr>
          <p:cNvPr id="3" name="Content Placeholder 2"/>
          <p:cNvSpPr>
            <a:spLocks noGrp="1"/>
          </p:cNvSpPr>
          <p:nvPr>
            <p:ph idx="1"/>
          </p:nvPr>
        </p:nvSpPr>
        <p:spPr/>
        <p:txBody>
          <a:bodyPr/>
          <a:lstStyle/>
          <a:p>
            <a:r>
              <a:rPr lang="en-US" dirty="0" smtClean="0"/>
              <a:t>It is a medieval stone  tower that you can find in </a:t>
            </a:r>
            <a:r>
              <a:rPr lang="en-US" dirty="0" err="1" smtClean="0"/>
              <a:t>Galata</a:t>
            </a:r>
            <a:r>
              <a:rPr lang="en-US" dirty="0" smtClean="0"/>
              <a:t> quarter of Istanbul.</a:t>
            </a:r>
          </a:p>
          <a:p>
            <a:r>
              <a:rPr lang="en-US" dirty="0" smtClean="0"/>
              <a:t>The top of it is cone shaped. </a:t>
            </a:r>
          </a:p>
          <a:p>
            <a:r>
              <a:rPr lang="en-US" dirty="0" smtClean="0"/>
              <a:t> the tower is nine Stores high, and  at the top of the tower you can get a view of the spectacular city  of Istanbul and the Bosporus .</a:t>
            </a:r>
          </a:p>
          <a:p>
            <a:endParaRPr lang="en-US" dirty="0" smtClean="0">
              <a:solidFill>
                <a:schemeClr val="bg1"/>
              </a:solidFill>
            </a:endParaRPr>
          </a:p>
        </p:txBody>
      </p:sp>
    </p:spTree>
    <p:extLst>
      <p:ext uri="{BB962C8B-B14F-4D97-AF65-F5344CB8AC3E}">
        <p14:creationId xmlns:p14="http://schemas.microsoft.com/office/powerpoint/2010/main" val="21954776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351" y="634521"/>
            <a:ext cx="10515600" cy="1325563"/>
          </a:xfrm>
          <a:noFill/>
        </p:spPr>
        <p:txBody>
          <a:bodyPr>
            <a:normAutofit fontScale="90000"/>
          </a:bodyPr>
          <a:lstStyle/>
          <a:p>
            <a:r>
              <a:rPr lang="en-US" b="1" u="sng" dirty="0" smtClean="0">
                <a:solidFill>
                  <a:schemeClr val="bg1"/>
                </a:solidFill>
                <a:effectLst>
                  <a:outerShdw blurRad="38100" dist="38100" dir="2700000" algn="tl">
                    <a:srgbClr val="000000">
                      <a:alpha val="43137"/>
                    </a:srgbClr>
                  </a:outerShdw>
                </a:effectLst>
              </a:rPr>
              <a:t/>
            </a:r>
            <a:br>
              <a:rPr lang="en-US" b="1" u="sng" dirty="0" smtClean="0">
                <a:solidFill>
                  <a:schemeClr val="bg1"/>
                </a:solidFill>
                <a:effectLst>
                  <a:outerShdw blurRad="38100" dist="38100" dir="2700000" algn="tl">
                    <a:srgbClr val="000000">
                      <a:alpha val="43137"/>
                    </a:srgbClr>
                  </a:outerShdw>
                </a:effectLst>
              </a:rPr>
            </a:br>
            <a:r>
              <a:rPr lang="en-US" u="sng" dirty="0" smtClean="0">
                <a:effectLst>
                  <a:outerShdw blurRad="38100" dist="38100" dir="2700000" algn="tl">
                    <a:srgbClr val="000000">
                      <a:alpha val="43137"/>
                    </a:srgbClr>
                  </a:outerShdw>
                </a:effectLst>
              </a:rPr>
              <a:t>The </a:t>
            </a:r>
            <a:r>
              <a:rPr lang="en-US" u="sng" dirty="0" err="1" smtClean="0">
                <a:effectLst>
                  <a:outerShdw blurRad="38100" dist="38100" dir="2700000" algn="tl">
                    <a:srgbClr val="000000">
                      <a:alpha val="43137"/>
                    </a:srgbClr>
                  </a:outerShdw>
                </a:effectLst>
              </a:rPr>
              <a:t>Galata</a:t>
            </a:r>
            <a:r>
              <a:rPr lang="en-US" u="sng" dirty="0" smtClean="0">
                <a:effectLst>
                  <a:outerShdw blurRad="38100" dist="38100" dir="2700000" algn="tl">
                    <a:srgbClr val="000000">
                      <a:alpha val="43137"/>
                    </a:srgbClr>
                  </a:outerShdw>
                </a:effectLst>
              </a:rPr>
              <a:t> tower</a:t>
            </a:r>
            <a:r>
              <a:rPr lang="en-US" u="sng" dirty="0" smtClean="0">
                <a:solidFill>
                  <a:schemeClr val="bg1"/>
                </a:solidFill>
                <a:effectLst>
                  <a:outerShdw blurRad="38100" dist="38100" dir="2700000" algn="tl">
                    <a:srgbClr val="000000">
                      <a:alpha val="43137"/>
                    </a:srgbClr>
                  </a:outerShdw>
                </a:effectLst>
              </a:rPr>
              <a:t/>
            </a:r>
            <a:br>
              <a:rPr lang="en-US" u="sng" dirty="0" smtClean="0">
                <a:solidFill>
                  <a:schemeClr val="bg1"/>
                </a:solidFill>
                <a:effectLst>
                  <a:outerShdw blurRad="38100" dist="38100" dir="2700000" algn="tl">
                    <a:srgbClr val="000000">
                      <a:alpha val="43137"/>
                    </a:srgbClr>
                  </a:outerShdw>
                </a:effectLst>
              </a:rPr>
            </a:br>
            <a:r>
              <a:rPr lang="en-US" b="1" u="sng" dirty="0" smtClean="0">
                <a:solidFill>
                  <a:schemeClr val="bg1"/>
                </a:solidFill>
                <a:effectLst>
                  <a:outerShdw blurRad="38100" dist="38100" dir="2700000" algn="tl">
                    <a:srgbClr val="000000">
                      <a:alpha val="43137"/>
                    </a:srgbClr>
                  </a:outerShdw>
                </a:effectLst>
              </a:rPr>
              <a:t/>
            </a:r>
            <a:br>
              <a:rPr lang="en-US" b="1" u="sng" dirty="0" smtClean="0">
                <a:solidFill>
                  <a:schemeClr val="bg1"/>
                </a:solidFill>
                <a:effectLst>
                  <a:outerShdw blurRad="38100" dist="38100" dir="2700000" algn="tl">
                    <a:srgbClr val="000000">
                      <a:alpha val="43137"/>
                    </a:srgbClr>
                  </a:outerShdw>
                </a:effectLst>
              </a:rPr>
            </a:br>
            <a:r>
              <a:rPr lang="en-US" b="1" u="sng" dirty="0" smtClean="0">
                <a:solidFill>
                  <a:schemeClr val="bg1"/>
                </a:solidFill>
                <a:effectLst>
                  <a:outerShdw blurRad="38100" dist="38100" dir="2700000" algn="tl">
                    <a:srgbClr val="000000">
                      <a:alpha val="43137"/>
                    </a:srgbClr>
                  </a:outerShdw>
                </a:effectLst>
              </a:rPr>
              <a:t> </a:t>
            </a:r>
            <a:endParaRPr lang="en-US" b="1" u="sng"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814733" y="1960084"/>
            <a:ext cx="7540283" cy="3519282"/>
          </a:xfrm>
          <a:prstGeom prst="rect">
            <a:avLst/>
          </a:prstGeom>
        </p:spPr>
      </p:pic>
    </p:spTree>
    <p:extLst>
      <p:ext uri="{BB962C8B-B14F-4D97-AF65-F5344CB8AC3E}">
        <p14:creationId xmlns:p14="http://schemas.microsoft.com/office/powerpoint/2010/main" val="11212935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bg1"/>
                </a:solidFill>
                <a:effectLst>
                  <a:outerShdw blurRad="38100" dist="38100" dir="2700000" algn="tl">
                    <a:srgbClr val="000000">
                      <a:alpha val="43137"/>
                    </a:srgbClr>
                  </a:outerShdw>
                </a:effectLst>
              </a:rPr>
              <a:t/>
            </a:r>
            <a:br>
              <a:rPr lang="en-US" b="1" u="sng" dirty="0" smtClean="0">
                <a:solidFill>
                  <a:schemeClr val="bg1"/>
                </a:solidFill>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Cappadocia</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Cappadocia is a special place to visit in Turkey because it is a result of volcanic eruption</a:t>
            </a:r>
          </a:p>
          <a:p>
            <a:r>
              <a:rPr lang="en-US" dirty="0" smtClean="0"/>
              <a:t>Explore Cappadocia with a horse ride then take an air balloon ride , it is one of the most beautiful and best cities in Turkey that will leave you in awe of it .</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695262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prstClr val="white"/>
                </a:solidFill>
                <a:effectLst>
                  <a:outerShdw blurRad="38100" dist="38100" dir="2700000" algn="tl">
                    <a:srgbClr val="000000">
                      <a:alpha val="43137"/>
                    </a:srgbClr>
                  </a:outerShdw>
                </a:effectLst>
              </a:rPr>
              <a:t/>
            </a:r>
            <a:br>
              <a:rPr lang="en-US" b="1" u="sng" dirty="0" smtClean="0">
                <a:solidFill>
                  <a:prstClr val="white"/>
                </a:solidFill>
                <a:effectLst>
                  <a:outerShdw blurRad="38100" dist="38100" dir="2700000" algn="tl">
                    <a:srgbClr val="000000">
                      <a:alpha val="43137"/>
                    </a:srgbClr>
                  </a:outerShdw>
                </a:effectLst>
              </a:rPr>
            </a:br>
            <a:r>
              <a:rPr lang="en-US" u="sng" dirty="0" smtClean="0">
                <a:effectLst>
                  <a:outerShdw blurRad="38100" dist="38100" dir="2700000" algn="tl">
                    <a:srgbClr val="000000">
                      <a:alpha val="43137"/>
                    </a:srgbClr>
                  </a:outerShdw>
                </a:effectLst>
              </a:rPr>
              <a:t>Cappadocia</a:t>
            </a:r>
            <a:r>
              <a:rPr lang="en-US" u="sng" dirty="0" smtClean="0">
                <a:solidFill>
                  <a:schemeClr val="bg1"/>
                </a:solidFill>
                <a:effectLst>
                  <a:outerShdw blurRad="38100" dist="38100" dir="2700000" algn="tl">
                    <a:srgbClr val="000000">
                      <a:alpha val="43137"/>
                    </a:srgbClr>
                  </a:outerShdw>
                </a:effectLst>
              </a:rPr>
              <a:t/>
            </a:r>
            <a:br>
              <a:rPr lang="en-US" u="sng" dirty="0" smtClean="0">
                <a:solidFill>
                  <a:schemeClr val="bg1"/>
                </a:solidFill>
                <a:effectLst>
                  <a:outerShdw blurRad="38100" dist="38100" dir="2700000" algn="tl">
                    <a:srgbClr val="000000">
                      <a:alpha val="43137"/>
                    </a:srgbClr>
                  </a:outerShdw>
                </a:effectLst>
              </a:rPr>
            </a:br>
            <a:r>
              <a:rPr lang="en-US" b="1" u="sng" dirty="0" smtClean="0">
                <a:solidFill>
                  <a:prstClr val="white"/>
                </a:solidFill>
                <a:effectLst>
                  <a:outerShdw blurRad="38100" dist="38100" dir="2700000" algn="tl">
                    <a:srgbClr val="000000">
                      <a:alpha val="43137"/>
                    </a:srgbClr>
                  </a:outerShdw>
                </a:effectLst>
              </a:rPr>
              <a:t>  </a:t>
            </a:r>
            <a:endParaRPr lang="en-US" dirty="0"/>
          </a:p>
        </p:txBody>
      </p:sp>
      <p:pic>
        <p:nvPicPr>
          <p:cNvPr id="4" name="Content Placeholder 3"/>
          <p:cNvPicPr>
            <a:picLocks noGrp="1" noChangeAspect="1"/>
          </p:cNvPicPr>
          <p:nvPr>
            <p:ph idx="1"/>
          </p:nvPr>
        </p:nvPicPr>
        <p:blipFill>
          <a:blip r:embed="rId2"/>
          <a:stretch>
            <a:fillRect/>
          </a:stretch>
        </p:blipFill>
        <p:spPr>
          <a:xfrm>
            <a:off x="3504975" y="2272928"/>
            <a:ext cx="5182049" cy="3456732"/>
          </a:xfrm>
          <a:prstGeom prst="rect">
            <a:avLst/>
          </a:prstGeom>
        </p:spPr>
      </p:pic>
    </p:spTree>
    <p:extLst>
      <p:ext uri="{BB962C8B-B14F-4D97-AF65-F5344CB8AC3E}">
        <p14:creationId xmlns:p14="http://schemas.microsoft.com/office/powerpoint/2010/main" val="41494832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u="sng" dirty="0" smtClean="0">
                <a:solidFill>
                  <a:schemeClr val="bg1"/>
                </a:solidFill>
                <a:effectLst>
                  <a:outerShdw blurRad="38100" dist="38100" dir="2700000" algn="tl">
                    <a:srgbClr val="000000">
                      <a:alpha val="43137"/>
                    </a:srgbClr>
                  </a:outerShdw>
                </a:effectLst>
              </a:rPr>
              <a:t/>
            </a:r>
            <a:br>
              <a:rPr lang="en-US" b="1" u="sng" dirty="0" smtClean="0">
                <a:solidFill>
                  <a:schemeClr val="bg1"/>
                </a:solidFill>
                <a:effectLst>
                  <a:outerShdw blurRad="38100" dist="38100" dir="2700000" algn="tl">
                    <a:srgbClr val="000000">
                      <a:alpha val="43137"/>
                    </a:srgbClr>
                  </a:outerShdw>
                </a:effectLst>
              </a:rPr>
            </a:br>
            <a:r>
              <a:rPr lang="en-US" b="1" u="sng" dirty="0" err="1" smtClean="0">
                <a:effectLst>
                  <a:outerShdw blurRad="38100" dist="38100" dir="2700000" algn="tl">
                    <a:srgbClr val="000000">
                      <a:alpha val="43137"/>
                    </a:srgbClr>
                  </a:outerShdw>
                </a:effectLst>
              </a:rPr>
              <a:t>Hagia</a:t>
            </a:r>
            <a:r>
              <a:rPr lang="en-US" b="1" u="sng" dirty="0" smtClean="0">
                <a:effectLst>
                  <a:outerShdw blurRad="38100" dist="38100" dir="2700000" algn="tl">
                    <a:srgbClr val="000000">
                      <a:alpha val="43137"/>
                    </a:srgbClr>
                  </a:outerShdw>
                </a:effectLst>
              </a:rPr>
              <a:t> Sophia</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Hagia</a:t>
            </a:r>
            <a:r>
              <a:rPr lang="en-US" dirty="0" smtClean="0"/>
              <a:t> Sophia is one of the most popular tourist attraction in Turkey it’s an iconic museum.</a:t>
            </a:r>
          </a:p>
          <a:p>
            <a:r>
              <a:rPr lang="en-US" dirty="0" smtClean="0"/>
              <a:t>A church built by emperor Justinian in the 6</a:t>
            </a:r>
            <a:r>
              <a:rPr lang="en-US" baseline="30000" dirty="0" smtClean="0"/>
              <a:t>th</a:t>
            </a:r>
            <a:r>
              <a:rPr lang="en-US" dirty="0" smtClean="0"/>
              <a:t> century but after 900 years it  got converted to a mosque. </a:t>
            </a:r>
            <a:endParaRPr lang="en-US" dirty="0"/>
          </a:p>
        </p:txBody>
      </p:sp>
    </p:spTree>
    <p:extLst>
      <p:ext uri="{BB962C8B-B14F-4D97-AF65-F5344CB8AC3E}">
        <p14:creationId xmlns:p14="http://schemas.microsoft.com/office/powerpoint/2010/main" val="29041016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effectLst>
                  <a:outerShdw blurRad="38100" dist="38100" dir="2700000" algn="tl">
                    <a:srgbClr val="000000">
                      <a:alpha val="43137"/>
                    </a:srgbClr>
                  </a:outerShdw>
                </a:effectLst>
              </a:rPr>
              <a:t>Hagia</a:t>
            </a:r>
            <a:r>
              <a:rPr lang="en-US" b="1" u="sng" dirty="0" smtClean="0">
                <a:effectLst>
                  <a:outerShdw blurRad="38100" dist="38100" dir="2700000" algn="tl">
                    <a:srgbClr val="000000">
                      <a:alpha val="43137"/>
                    </a:srgbClr>
                  </a:outerShdw>
                </a:effectLst>
              </a:rPr>
              <a:t> Sophia</a:t>
            </a:r>
            <a:endParaRPr lang="en-US" b="1" u="sng"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2286000" y="2029619"/>
            <a:ext cx="7620000" cy="3943350"/>
          </a:xfrm>
          <a:prstGeom prst="rect">
            <a:avLst/>
          </a:prstGeom>
        </p:spPr>
      </p:pic>
    </p:spTree>
    <p:extLst>
      <p:ext uri="{BB962C8B-B14F-4D97-AF65-F5344CB8AC3E}">
        <p14:creationId xmlns:p14="http://schemas.microsoft.com/office/powerpoint/2010/main" val="23596665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570</TotalTime>
  <Words>822</Words>
  <Application>Microsoft Office PowerPoint</Application>
  <PresentationFormat>Widescreen</PresentationFormat>
  <Paragraphs>66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Cooper Black</vt:lpstr>
      <vt:lpstr>Curlz MT</vt:lpstr>
      <vt:lpstr>Office Theme</vt:lpstr>
      <vt:lpstr>The tradition of Turkey </vt:lpstr>
      <vt:lpstr>INTRODUCTION </vt:lpstr>
      <vt:lpstr>First we have :  Interesting places:   </vt:lpstr>
      <vt:lpstr>Interesting places: The Galata tower</vt:lpstr>
      <vt:lpstr> The Galata tower   </vt:lpstr>
      <vt:lpstr> Cappadocia</vt:lpstr>
      <vt:lpstr> Cappadocia   </vt:lpstr>
      <vt:lpstr> Hagia Sophia</vt:lpstr>
      <vt:lpstr>Hagia Sophia</vt:lpstr>
      <vt:lpstr>Second we have : the population </vt:lpstr>
      <vt:lpstr>the population</vt:lpstr>
      <vt:lpstr>Third we have:  the geography of Turkey </vt:lpstr>
      <vt:lpstr> the geography of Turkey</vt:lpstr>
      <vt:lpstr>Fourth we have:  the Turkish food  </vt:lpstr>
      <vt:lpstr>Fourth we have the Turkish food  Sis kebab  </vt:lpstr>
      <vt:lpstr>Sis kebab</vt:lpstr>
      <vt:lpstr>Simit </vt:lpstr>
      <vt:lpstr>Simit </vt:lpstr>
      <vt:lpstr>Turkish tea and coffee </vt:lpstr>
      <vt:lpstr>Turkish tea and coffee </vt:lpstr>
      <vt:lpstr>Baklava </vt:lpstr>
      <vt:lpstr>Baklava</vt:lpstr>
      <vt:lpstr>Fifth we have : the soccer team </vt:lpstr>
      <vt:lpstr>The soccer team of Turkey </vt:lpstr>
      <vt:lpstr>Sixth the culture Turkish culture  </vt:lpstr>
      <vt:lpstr>Turkish culture </vt:lpstr>
      <vt:lpstr>Thank you for your time  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tradition of Turkey </dc:title>
  <dc:creator>hossam</dc:creator>
  <cp:lastModifiedBy>hossam</cp:lastModifiedBy>
  <cp:revision>33</cp:revision>
  <dcterms:created xsi:type="dcterms:W3CDTF">2019-11-22T12:21:43Z</dcterms:created>
  <dcterms:modified xsi:type="dcterms:W3CDTF">2019-11-23T20:07:02Z</dcterms:modified>
</cp:coreProperties>
</file>